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7" r:id="rId5"/>
    <p:sldId id="265" r:id="rId6"/>
    <p:sldId id="266" r:id="rId7"/>
    <p:sldId id="273" r:id="rId8"/>
    <p:sldId id="267" r:id="rId9"/>
    <p:sldId id="268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6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Замещающая дата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Замещающий 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Замещающий 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Замещающий 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ая дата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Замещающий 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8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8.xml"/><Relationship Id="rId4" Type="http://schemas.openxmlformats.org/officeDocument/2006/relationships/image" Target="../media/image5.jpe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9.xml"/><Relationship Id="rId2" Type="http://schemas.openxmlformats.org/officeDocument/2006/relationships/image" Target="../media/image4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163695" y="1701800"/>
            <a:ext cx="5647690" cy="1082675"/>
          </a:xfrm>
        </p:spPr>
        <p:txBody>
          <a:bodyPr/>
          <a:p>
            <a:r>
              <a:rPr lang="ru-RU" alt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charset="0"/>
                <a:cs typeface="Bahnschrift SemiBold" panose="020B0502040204020203" charset="0"/>
              </a:rPr>
              <a:t>Производство микросхем</a:t>
            </a:r>
            <a:endParaRPr lang="ru-RU" altLang="ru-RU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884930" y="2784475"/>
            <a:ext cx="6989445" cy="64579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l"/>
            <a:r>
              <a:rPr lang="ru-RU" altLang="en-US" sz="240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charset="0"/>
                <a:cs typeface="Bahnschrift SemiBold Condensed" panose="020B0502040204020203" charset="0"/>
              </a:rPr>
              <a:t>История.   Производство.</a:t>
            </a:r>
            <a:r>
              <a:rPr lang="ru-RU" altLang="en-US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charset="0"/>
                <a:cs typeface="Bahnschrift SemiBold Condensed" panose="020B0502040204020203" charset="0"/>
              </a:rPr>
              <a:t>  </a:t>
            </a:r>
            <a:r>
              <a:rPr lang="ru-RU" altLang="en-US" sz="240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charset="0"/>
                <a:cs typeface="Bahnschrift SemiBold Condensed" panose="020B0502040204020203" charset="0"/>
              </a:rPr>
              <a:t>Архитектура.</a:t>
            </a:r>
            <a:r>
              <a:rPr lang="ru-RU" altLang="en-US" sz="240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 </a:t>
            </a:r>
            <a:endParaRPr lang="ru-RU" altLang="en-US" sz="2400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400685" y="1061720"/>
            <a:ext cx="10841990" cy="255333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fontAlgn="t">
              <a:spcBef>
                <a:spcPts val="2400"/>
              </a:spcBef>
              <a:spcAft>
                <a:spcPts val="2400"/>
              </a:spcAft>
            </a:pP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Первый этап в производстве ИС – изготовление кремниевых подложек. Для их производства сначала выращивают монокристалл – цилиндрическую заготовку, получаемую и путем помещения затравочного кристалла в ванну с расплавленным кремнием. Процесс выращивания заготовки относительно медленный, поскольку от скорости роста зависит равномерность структуры и, как следствие, единообразие свойств материала по всей толщине. При необходимости кремний в расплавленном состоянии можно дополнительно легировать, чтобы изменить его электрические свойства. Кристалл формируется в кристаллизационных печах в вертикальном положении.</a:t>
            </a:r>
            <a:r>
              <a:rPr lang="ru-RU" altLang="en-US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 </a:t>
            </a: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Готовый монокристалл нарезается в поперечном сечении на круглые тонкие заготовки алмазной пилой. Пила дает относительно ровную поверхность без заметных выбоин и сколов, однако для дальнейшей работы ее нужно дополнительно обработать. Обработку производят в несколько этапов: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  <a:p>
            <a:pPr marL="0" indent="0">
              <a:spcBef>
                <a:spcPts val="400"/>
              </a:spcBef>
              <a:spcAft>
                <a:spcPts val="240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 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479925" y="454660"/>
            <a:ext cx="6096000" cy="607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>
              <a:lnSpc>
                <a:spcPts val="12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US" altLang="zh-CN" sz="4000">
                <a:solidFill>
                  <a:srgbClr val="3A3A3A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  <a:sym typeface="+mn-ea"/>
              </a:rPr>
              <a:t>Изготовление подложек</a:t>
            </a:r>
            <a:endParaRPr lang="en-US" altLang="zh-CN" sz="4000">
              <a:solidFill>
                <a:srgbClr val="3A3A3A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  <a:sym typeface="+mn-ea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02590" y="3878580"/>
            <a:ext cx="69380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&gt;&gt; </a:t>
            </a:r>
            <a:r>
              <a:rPr lang="ru-RU" altLang="en-US" sz="1600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Притиркой стальными вращающимися пластинами, покрытыми абразивом на основе оксида алюминия.</a:t>
            </a:r>
            <a:endParaRPr lang="ru-RU" altLang="en-US" sz="1600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endParaRPr lang="ru-RU" altLang="en-US" sz="1600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ru-RU" sz="1600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&gt;&gt; </a:t>
            </a:r>
            <a:r>
              <a:rPr lang="ru-RU" altLang="en-US" sz="1600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Травлением, сглаживающим ряд неровностей химическим способом.</a:t>
            </a:r>
            <a:endParaRPr lang="ru-RU" altLang="en-US" sz="1600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endParaRPr lang="ru-RU" altLang="en-US" sz="1600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r>
              <a:rPr lang="en-US" altLang="ru-RU" sz="1600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&gt;&gt; </a:t>
            </a:r>
            <a:r>
              <a:rPr lang="ru-RU" altLang="en-US" sz="1600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Шлифовкой и полировкой смесью гидроксида натрия с гранулами диоксида кремния.</a:t>
            </a:r>
            <a:endParaRPr lang="ru-RU" altLang="en-US" sz="1600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7015" y="3429000"/>
            <a:ext cx="3548380" cy="264541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8853805" y="6145530"/>
            <a:ext cx="1574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>
                <a:latin typeface="Arial Black" panose="020B0A04020102020204" charset="0"/>
                <a:cs typeface="Arial Black" panose="020B0A04020102020204" charset="0"/>
              </a:rPr>
              <a:t>Подложка</a:t>
            </a:r>
            <a:endParaRPr lang="ru-RU" altLang="ru-RU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696835" y="3317240"/>
            <a:ext cx="3834130" cy="34074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7298055" y="422910"/>
            <a:ext cx="4125595" cy="2451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ts val="12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US" altLang="zh-CN" sz="4000" b="0" i="0">
                <a:solidFill>
                  <a:srgbClr val="3A3A3A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Легирование</a:t>
            </a:r>
            <a:endParaRPr lang="en-US" altLang="zh-CN" sz="4000" b="0" i="0">
              <a:solidFill>
                <a:srgbClr val="3A3A3A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>
            <a:off x="6694170" y="1310640"/>
            <a:ext cx="3854450" cy="361188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72085" y="902335"/>
            <a:ext cx="5080000" cy="2835275"/>
          </a:xfrm>
          <a:prstGeom prst="rect">
            <a:avLst/>
          </a:prstGeom>
        </p:spPr>
        <p:txBody>
          <a:bodyPr>
            <a:noAutofit/>
          </a:bodyPr>
          <a:p>
            <a:pPr algn="l"/>
            <a:endParaRPr lang="en-US" altLang="zh-CN" sz="2600">
              <a:effectLst/>
              <a:latin typeface="Bahnschrift" panose="020B0502040204020203" charset="0"/>
              <a:cs typeface="Bahnschrift" panose="020B0502040204020203" charset="0"/>
            </a:endParaRPr>
          </a:p>
          <a:p>
            <a:pPr marL="0" indent="0" algn="l">
              <a:spcBef>
                <a:spcPts val="2400"/>
              </a:spcBef>
              <a:spcAft>
                <a:spcPts val="2400"/>
              </a:spcAft>
            </a:pPr>
            <a:r>
              <a:rPr lang="en-US" altLang="zh-CN" sz="1600" i="0">
                <a:solidFill>
                  <a:srgbClr val="585858"/>
                </a:solidFill>
                <a:effectLst/>
                <a:latin typeface="Bahnschrift" panose="020B0502040204020203" charset="0"/>
                <a:ea typeface="HelveticaNeueCyr"/>
                <a:cs typeface="Bahnschrift" panose="020B0502040204020203" charset="0"/>
              </a:rPr>
              <a:t>Подложка легируется не только на этапе выращивания монокристалла, но и после изготовления круглых заготовок. Легирование, как и ранее, нужно для изменения электрических свойств кремния, но уже не в общем плане, а локально – для отдельных участков или слоев. Легирующие составы можно добавить двумя способами:</a:t>
            </a:r>
            <a:endParaRPr lang="en-US" altLang="zh-CN" sz="1600" i="0">
              <a:solidFill>
                <a:srgbClr val="585858"/>
              </a:solidFill>
              <a:effectLst/>
              <a:latin typeface="Bahnschrift" panose="020B0502040204020203" charset="0"/>
              <a:ea typeface="HelveticaNeueCyr"/>
              <a:cs typeface="Bahnschrift" panose="020B0502040204020203" charset="0"/>
            </a:endParaRPr>
          </a:p>
          <a:p>
            <a:pPr marL="0" indent="0" algn="l">
              <a:spcBef>
                <a:spcPts val="2400"/>
              </a:spcBef>
              <a:spcAft>
                <a:spcPts val="2400"/>
              </a:spcAft>
              <a:buFont typeface="Arial" panose="020B0604020202020204"/>
              <a:buNone/>
            </a:pPr>
            <a:r>
              <a:rPr lang="en-US" altLang="zh-CN" sz="1600" i="0">
                <a:solidFill>
                  <a:srgbClr val="585858"/>
                </a:solidFill>
                <a:effectLst/>
                <a:latin typeface="Bahnschrift" panose="020B0502040204020203" charset="0"/>
                <a:ea typeface="HelveticaNeueCyr"/>
                <a:cs typeface="Bahnschrift" panose="020B0502040204020203" charset="0"/>
              </a:rPr>
              <a:t> </a:t>
            </a:r>
            <a:endParaRPr lang="en-US" altLang="zh-CN" sz="1600" i="0">
              <a:solidFill>
                <a:srgbClr val="585858"/>
              </a:solidFill>
              <a:effectLst/>
              <a:latin typeface="Bahnschrift" panose="020B0502040204020203" charset="0"/>
              <a:ea typeface="HelveticaNeueCyr"/>
              <a:cs typeface="Bahnschrift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72085" y="3860165"/>
            <a:ext cx="5095875" cy="1959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solidFill>
                  <a:schemeClr val="bg2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&gt;&gt; </a:t>
            </a:r>
            <a:r>
              <a:rPr lang="ru-RU" altLang="en-US" sz="1600">
                <a:solidFill>
                  <a:schemeClr val="bg2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Диффузией – </a:t>
            </a:r>
            <a:r>
              <a:rPr lang="ru-RU" altLang="en-US" sz="1600">
                <a:solidFill>
                  <a:schemeClr val="bg2">
                    <a:lumMod val="75000"/>
                  </a:schemeClr>
                </a:solidFill>
                <a:effectLst/>
                <a:latin typeface="Bahnschrift SemiBold" panose="020B0502040204020203" charset="0"/>
                <a:cs typeface="Bahnschrift SemiBold" panose="020B0502040204020203" charset="0"/>
              </a:rPr>
              <a:t>атомы </a:t>
            </a:r>
            <a:r>
              <a:rPr lang="ru-RU" altLang="en-US" sz="1600">
                <a:solidFill>
                  <a:schemeClr val="bg2">
                    <a:lumMod val="7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легирующих веществ «встраиваются» в пустоты кристаллической решетки основы. Диффузия обычно осуществляется аргоном или азотом в газообразном состоянии, но могут использоваться и другие вещества.</a:t>
            </a:r>
            <a:endParaRPr lang="ru-RU" altLang="en-US" sz="1600">
              <a:solidFill>
                <a:schemeClr val="bg2">
                  <a:lumMod val="7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87960" y="5590222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en-US" altLang="zh-CN" sz="1600" b="0" i="0">
                <a:solidFill>
                  <a:schemeClr val="bg2">
                    <a:lumMod val="75000"/>
                  </a:schemeClr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&gt;&gt; </a:t>
            </a:r>
            <a:r>
              <a:rPr lang="ru-RU" altLang="zh-CN" sz="1600" b="0" i="0">
                <a:solidFill>
                  <a:schemeClr val="bg2">
                    <a:lumMod val="75000"/>
                  </a:schemeClr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Ионная имплантация </a:t>
            </a:r>
            <a:r>
              <a:rPr lang="en-US" altLang="zh-CN" sz="1600" b="0" i="0">
                <a:solidFill>
                  <a:schemeClr val="bg2">
                    <a:lumMod val="75000"/>
                  </a:schemeClr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– не приводит к диффузии, но позволяет обрабатывать ранее легированные участки.</a:t>
            </a:r>
            <a:endParaRPr lang="en-US" altLang="zh-CN" sz="1600" b="0" i="0">
              <a:solidFill>
                <a:schemeClr val="bg2">
                  <a:lumMod val="75000"/>
                </a:schemeClr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077585" y="1191260"/>
            <a:ext cx="5301615" cy="4945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6694170" y="5156200"/>
            <a:ext cx="421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>
                <a:latin typeface="Arial Black" panose="020B0A04020102020204" charset="0"/>
                <a:cs typeface="Arial Black" panose="020B0A04020102020204" charset="0"/>
              </a:rPr>
              <a:t>Машина ионной имплантации</a:t>
            </a:r>
            <a:endParaRPr lang="ru-RU" altLang="ru-RU"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462915" y="1595438"/>
            <a:ext cx="5080000" cy="2306955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Для </a:t>
            </a:r>
            <a:r>
              <a:rPr lang="en-US" altLang="zh-CN" sz="1600" b="0" i="0">
                <a:solidFill>
                  <a:schemeClr val="tx1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локального</a:t>
            </a: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 легирования кремниевой подложки необходимо предварительно подготовить маски, которые будут частично задерживать/пропускать легирующее излучение. Но поскольку интегральные схемы всегда состоят из серии слоев с разными свойствами, для производства одной ИС проходится предварительно изготавливать 20 и более разных масок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6179820" y="486410"/>
            <a:ext cx="5080000" cy="24511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lnSpc>
                <a:spcPts val="12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US" altLang="zh-CN" sz="4000" b="0" i="0">
                <a:solidFill>
                  <a:srgbClr val="3A3A3A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Создание масок</a:t>
            </a:r>
            <a:endParaRPr lang="en-US" altLang="zh-CN" sz="4000" b="0" i="0">
              <a:solidFill>
                <a:srgbClr val="3A3A3A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62915" y="397605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/>
            <a:r>
              <a:rPr lang="en-US" altLang="zh-CN" sz="1600" b="0" i="0">
                <a:solidFill>
                  <a:schemeClr val="tx1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Существует два типа масок</a:t>
            </a: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: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763270" y="4387215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ru-RU" altLang="en-US" sz="1600" b="0" i="0">
                <a:solidFill>
                  <a:schemeClr val="tx1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1 .</a:t>
            </a:r>
            <a:r>
              <a:rPr lang="ru-RU" altLang="en-US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 Свободные - </a:t>
            </a: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пластины из бериллиевой бронзы, нержавеющей стали или синтетических материалов. За счет отверстий выступают трафаретами при легировании. Изготавливаются механическим способом или фототравлением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6048375" y="4313555"/>
            <a:ext cx="5080000" cy="1585595"/>
          </a:xfrm>
          <a:prstGeom prst="rect">
            <a:avLst/>
          </a:prstGeom>
        </p:spPr>
        <p:txBody>
          <a:bodyPr>
            <a:noAutofit/>
          </a:bodyPr>
          <a:p>
            <a:pPr marL="0" indent="0" algn="l"/>
            <a:r>
              <a:rPr lang="ru-RU" altLang="en-US" sz="1600" b="0" i="0">
                <a:solidFill>
                  <a:schemeClr val="tx1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2 .</a:t>
            </a:r>
            <a:r>
              <a:rPr lang="ru-RU" altLang="en-US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 Контактные </a:t>
            </a: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– образуются непосредственно на поверхности подложки. Обычно изготавливаются из фоторезистивных или других химически стойких материалов. Одноразовые, но позволяют производить микросхемы с более сложным рисунком или использовать материалы, которые плохо поддаются травлению.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3270" y="1238885"/>
            <a:ext cx="5201285" cy="24999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Текстовое поле 3"/>
          <p:cNvSpPr txBox="1"/>
          <p:nvPr/>
        </p:nvSpPr>
        <p:spPr>
          <a:xfrm>
            <a:off x="6179820" y="486410"/>
            <a:ext cx="5080000" cy="24511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lnSpc>
                <a:spcPts val="1200"/>
              </a:lnSpc>
              <a:spcBef>
                <a:spcPts val="2400"/>
              </a:spcBef>
              <a:spcAft>
                <a:spcPts val="2400"/>
              </a:spcAft>
            </a:pPr>
            <a:r>
              <a:rPr lang="ru-RU" altLang="en-US" sz="4000" b="0" i="0">
                <a:solidFill>
                  <a:srgbClr val="3A3A3A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Фотолитография</a:t>
            </a:r>
            <a:endParaRPr lang="ru-RU" altLang="en-US" sz="4000" b="0" i="0">
              <a:solidFill>
                <a:srgbClr val="3A3A3A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330835" y="1621155"/>
            <a:ext cx="5080000" cy="4523105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Основной этап создания интегральных микросхем – это формирование слоев на подложке. Производится оно путем </a:t>
            </a:r>
            <a:r>
              <a:rPr lang="ru-RU" altLang="en-US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фотолитографии</a:t>
            </a: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 – облучения основы сквозь маску. Предварительно подложка очищается и обезжиривается, чтобы обеспечить лучшую адгезию слоя диоксида кремния. Затем поверхность покрывается связывающим реагентом, который обеспечит лучшее удержание фоторезиста. Фоторезист наносится на центральную часть подложки, равномерно распределяется </a:t>
            </a:r>
            <a:r>
              <a:rPr lang="ru-RU" altLang="en-US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в центрифуге</a:t>
            </a: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 и закрепляется нагревом. Через маску производится облучение подложки, за счет чего формируется рисунок слоя. Для облучения можно использовать излучение с разной длиной волны, чем она меньше, тем меньших размеров рисунок можно получить, то есть, можно работать с более «прогрессивным» техпроцессом вплоть до 28 нм и ниже.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102985" y="1146810"/>
            <a:ext cx="5212080" cy="49098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9" name="Изображение 8" descr="ACS300-Gen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930" y="988060"/>
            <a:ext cx="4000500" cy="400050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7165340" y="4935220"/>
            <a:ext cx="4767580" cy="459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Современная система фотолитографии</a:t>
            </a:r>
            <a:endParaRPr lang="ru-RU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8250" y="54610"/>
            <a:ext cx="5363210" cy="791845"/>
          </a:xfrm>
        </p:spPr>
        <p:txBody>
          <a:bodyPr/>
          <a:p>
            <a:r>
              <a:rPr lang="ru-RU" altLang="en-US" sz="4000">
                <a:latin typeface="Bahnschrift" panose="020B0502040204020203" charset="0"/>
                <a:cs typeface="Bahnschrift" panose="020B0502040204020203" charset="0"/>
              </a:rPr>
              <a:t>Травление, очистка</a:t>
            </a:r>
            <a:endParaRPr lang="ru-RU" altLang="en-US" sz="4000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409575" y="1418273"/>
            <a:ext cx="5080000" cy="1814830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После облучения ослабленный фоторезист удаляется проявителем, за счет чего в равномерном слое фоторезиста образуются окна. В зависимости от того, какой использовался фоторезист, позитивный ли негативный, может удаляться, соответственно проэкспонированная (облученная) или необлученная область.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09575" y="3428683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/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Полученный рисунок соответствует рисунку слоя, и чтобы нанести по нему необходимый материал можно использовать несколько технологий: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09575" y="4454525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ru-RU" altLang="en-US" sz="1600" b="0" i="0">
                <a:solidFill>
                  <a:schemeClr val="tx1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1 .</a:t>
            </a:r>
            <a:r>
              <a:rPr lang="ru-RU" altLang="en-US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 Травление </a:t>
            </a: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– основной метод. Существует в двух видах: в смеси газов (так называемое сухое травление) или химическими растворами (жидкостное). Иногда применяют сочетание обоих методов обработки.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5853430" y="3429000"/>
            <a:ext cx="568007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ru-RU" altLang="en-US" sz="1600" i="0">
                <a:solidFill>
                  <a:schemeClr val="tx1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2 .</a:t>
            </a:r>
            <a:r>
              <a:rPr lang="ru-RU" altLang="en-US" sz="160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 </a:t>
            </a:r>
            <a:r>
              <a:rPr lang="en-US" altLang="zh-CN" sz="160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Электроосаждение</a:t>
            </a:r>
            <a:r>
              <a:rPr lang="ru-RU" altLang="en-US" sz="160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 </a:t>
            </a: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– через окна в пленке на основе оседает материал из электролита.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5853430" y="4258628"/>
            <a:ext cx="5080000" cy="1814830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ru-RU" altLang="en-US" sz="1600" b="0" i="0">
                <a:solidFill>
                  <a:schemeClr val="tx1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3 .</a:t>
            </a:r>
            <a:r>
              <a:rPr lang="ru-RU" altLang="en-US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 Напыление</a:t>
            </a:r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 – используется при обратной литографии на материалах, которые плохо поддаются травлению. Для этого требуется специальный фоторезист. Материал напыляется на проявленный фоторезист, после чего производится снятие фоторезиста, из-за чего напыления остается только в окнах маски.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670" y="1100455"/>
            <a:ext cx="4029075" cy="21983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77430" y="78740"/>
            <a:ext cx="3668395" cy="791845"/>
          </a:xfrm>
        </p:spPr>
        <p:txBody>
          <a:bodyPr/>
          <a:p>
            <a:r>
              <a:rPr lang="ru-RU" altLang="en-US" sz="4000">
                <a:latin typeface="Bahnschrift SemiBold" panose="020B0502040204020203" charset="0"/>
                <a:cs typeface="Bahnschrift SemiBold" panose="020B0502040204020203" charset="0"/>
              </a:rPr>
              <a:t>Тестирование</a:t>
            </a:r>
            <a:endParaRPr lang="ru-RU" altLang="en-US" sz="40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73660" y="1322070"/>
            <a:ext cx="6263640" cy="3542665"/>
          </a:xfrm>
          <a:prstGeom prst="rect">
            <a:avLst/>
          </a:prstGeom>
        </p:spPr>
        <p:txBody>
          <a:bodyPr>
            <a:noAutofit/>
          </a:bodyPr>
          <a:p>
            <a:pPr marL="0" indent="0" algn="ctr"/>
            <a:r>
              <a:rPr lang="en-US" altLang="zh-CN" sz="24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Когда все слои нанесены и произведена финишная очистка, подложка со всей партией интегральных микросхем подается на установку зондового контроля для тестирования. В ней работоспособность каждой ИС тестируется. Для этого с помощью зонда на контакты каждого из кристаллов подается электрический сигнал. Информация о поврежденных схемах заносится в базу данных, поэтому необходимости в их физической маркировке отсутствует.</a:t>
            </a:r>
            <a:endParaRPr lang="en-US" altLang="zh-CN" sz="24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9375" y="1141095"/>
            <a:ext cx="5564505" cy="361124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522720" y="4951730"/>
            <a:ext cx="5379085" cy="539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 sz="2400">
                <a:latin typeface="Arial Black" panose="020B0A04020102020204" charset="0"/>
                <a:cs typeface="Arial Black" panose="020B0A04020102020204" charset="0"/>
              </a:rPr>
              <a:t>Процесс тестирования плат</a:t>
            </a:r>
            <a:endParaRPr lang="ru-RU" altLang="en-US" sz="24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35700" y="969010"/>
            <a:ext cx="5956300" cy="49072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4300" y="58420"/>
            <a:ext cx="6381115" cy="791845"/>
          </a:xfrm>
        </p:spPr>
        <p:txBody>
          <a:bodyPr/>
          <a:p>
            <a:r>
              <a:rPr lang="ru-RU" altLang="en-US" sz="4000">
                <a:latin typeface="Bahnschrift SemiBold" panose="020B0502040204020203" charset="0"/>
                <a:cs typeface="Bahnschrift SemiBold" panose="020B0502040204020203" charset="0"/>
              </a:rPr>
              <a:t>Разделение на кристаллы</a:t>
            </a:r>
            <a:endParaRPr lang="ru-RU" altLang="en-US" sz="40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06730" y="1200785"/>
            <a:ext cx="5080000" cy="4707890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en-US" altLang="zh-CN" sz="20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Последний этап создания интегральных схем </a:t>
            </a:r>
            <a:r>
              <a:rPr lang="ru-RU" altLang="en-US" sz="20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разделение круглой кремниевой подложки</a:t>
            </a:r>
            <a:r>
              <a:rPr lang="en-US" altLang="zh-CN" sz="20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 на отдельные чипы. Он на производстве используется не всегда: иногда крупные предприятия, осуществляющие монтаж ИС, закупают подложки целиком. В других случаях производитель может нарезать (точнее, распилить алмазным диском) исходную подложку, попутно отбраковав неработоспособные чипы. В дальнейшем они либо отправляются на хранение, либо устанавливаются в корпуса. На этом производственный цикл заканчивается.</a:t>
            </a:r>
            <a:endParaRPr lang="en-US" altLang="zh-CN" sz="20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9215" y="1200785"/>
            <a:ext cx="4867275" cy="4886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29345" y="58420"/>
            <a:ext cx="1645285" cy="791845"/>
          </a:xfrm>
        </p:spPr>
        <p:txBody>
          <a:bodyPr/>
          <a:p>
            <a:r>
              <a:rPr lang="ru-RU" altLang="en-US" sz="4000">
                <a:latin typeface="Bahnschrift SemiBold" panose="020B0502040204020203" charset="0"/>
                <a:cs typeface="Bahnschrift SemiBold" panose="020B0502040204020203" charset="0"/>
              </a:rPr>
              <a:t>Итог</a:t>
            </a:r>
            <a:endParaRPr lang="ru-RU" altLang="en-US" sz="40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75615" y="3153410"/>
            <a:ext cx="4462780" cy="2430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altLang="en-US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Изготовление подложек</a:t>
            </a:r>
            <a:endParaRPr lang="ru-RU" altLang="en-US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altLang="en-US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Легирование</a:t>
            </a:r>
            <a:endParaRPr lang="ru-RU" altLang="en-US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altLang="en-US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Создание масок</a:t>
            </a:r>
            <a:endParaRPr lang="ru-RU" altLang="en-US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altLang="en-US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Фотолитография</a:t>
            </a:r>
            <a:endParaRPr lang="ru-RU" altLang="en-US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altLang="en-US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Травление</a:t>
            </a:r>
            <a:endParaRPr lang="ru-RU" altLang="en-US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altLang="en-US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Очистка</a:t>
            </a:r>
            <a:endParaRPr lang="ru-RU" altLang="en-US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altLang="en-US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Тестирование</a:t>
            </a:r>
            <a:endParaRPr lang="ru-RU" altLang="en-US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altLang="en-US">
                <a:solidFill>
                  <a:schemeClr val="bg2"/>
                </a:solidFill>
                <a:latin typeface="Bahnschrift SemiBold" panose="020B0502040204020203" charset="0"/>
                <a:cs typeface="Bahnschrift SemiBold" panose="020B0502040204020203" charset="0"/>
              </a:rPr>
              <a:t>Разделение на кристалы</a:t>
            </a:r>
            <a:endParaRPr lang="ru-RU" altLang="en-US">
              <a:solidFill>
                <a:schemeClr val="bg2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374650" y="1076960"/>
            <a:ext cx="4664710" cy="22739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l">
              <a:spcBef>
                <a:spcPts val="2400"/>
              </a:spcBef>
              <a:spcAft>
                <a:spcPts val="2400"/>
              </a:spcAft>
            </a:pPr>
            <a:r>
              <a:rPr lang="en-US" altLang="zh-CN" sz="160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  <a:sym typeface="+mn-ea"/>
              </a:rPr>
              <a:t>Со дня рождения первого прототипа интегральной микросхемы прошло уже больше 60 лет, и за это время индустрия сделала настоящий скачок, превратив невзрачный прототип в коммерческий продукт. А также окончательно сформировалась технология их производства, состоящая из серии базовых этапов:</a:t>
            </a:r>
            <a:endParaRPr lang="en-US" altLang="zh-CN" sz="160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  <a:sym typeface="+mn-ea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287645" y="1076960"/>
            <a:ext cx="6475730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1600" b="0" i="0">
                <a:solidFill>
                  <a:srgbClr val="585858"/>
                </a:solidFill>
                <a:latin typeface="Bahnschrift SemiBold" panose="020B0502040204020203" charset="0"/>
                <a:ea typeface="HelveticaNeueCyr"/>
                <a:cs typeface="Bahnschrift SemiBold" panose="020B0502040204020203" charset="0"/>
              </a:rPr>
              <a:t>Именно так и выглядит изготовление интегральных микросхем на современных производствах. Но прогресс на этом не остановился, и вполне возможно, что в будущем технология еще изменится, став проще или предложив более точные методы на отдельных этапах.</a:t>
            </a:r>
            <a:endParaRPr lang="en-US" altLang="zh-CN" sz="1600" b="0" i="0">
              <a:solidFill>
                <a:srgbClr val="585858"/>
              </a:solidFill>
              <a:latin typeface="Bahnschrift SemiBold" panose="020B0502040204020203" charset="0"/>
              <a:ea typeface="HelveticaNeueCyr"/>
              <a:cs typeface="Bahnschrift SemiBold" panose="020B0502040204020203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7095" y="2437765"/>
            <a:ext cx="5116830" cy="38614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Прямоугольник 2"/>
          <p:cNvSpPr/>
          <p:nvPr/>
        </p:nvSpPr>
        <p:spPr>
          <a:xfrm>
            <a:off x="-139065" y="-44450"/>
            <a:ext cx="12336145" cy="704405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684145" y="2630170"/>
            <a:ext cx="7214870" cy="1092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 sz="4000">
                <a:solidFill>
                  <a:schemeClr val="accent3"/>
                </a:solidFill>
                <a:latin typeface="Arial Black" panose="020B0A04020102020204" charset="0"/>
                <a:cs typeface="Arial Black" panose="020B0A04020102020204" charset="0"/>
              </a:rPr>
              <a:t>Спасибо за внимание</a:t>
            </a:r>
            <a:endParaRPr lang="ru-RU" altLang="en-US" sz="4000">
              <a:solidFill>
                <a:schemeClr val="accent3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1"/>
              <a:t>История создания первой микросхемы.</a:t>
            </a:r>
            <a:endParaRPr lang="ru-RU" altLang="en-US" b="1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56845" y="1372235"/>
            <a:ext cx="5739765" cy="4112895"/>
          </a:xfrm>
        </p:spPr>
        <p:txBody>
          <a:bodyPr/>
          <a:p>
            <a:pPr marL="0" indent="0">
              <a:buNone/>
            </a:pPr>
            <a:r>
              <a:rPr lang="ru-RU" altLang="en-US" sz="2400">
                <a:latin typeface="Bahnschrift SemiBold" panose="020B0502040204020203" charset="0"/>
                <a:cs typeface="Bahnschrift SemiBold" panose="020B0502040204020203" charset="0"/>
              </a:rPr>
              <a:t>12 сентября 1958 года сотрудник фирмы Texas Instruments (TI) Джек Килби продемонстрировал руководству три странных прибора - склеенные пчелиным воском на стеклянной подложке устройства из двух кусочков кремния размером 11, 11, 6 мм. Это были объёмные макеты – прототипы интегральной схемы (ИС) генератора, доказывающие возможность изготовления всех элементов схемы на основе одного полупроводникового материала.</a:t>
            </a:r>
            <a:endParaRPr lang="ru-RU" altLang="en-US" sz="240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4" name="Изображение 3" descr="images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V="1">
            <a:off x="6781165" y="1497330"/>
            <a:ext cx="4248785" cy="4598035"/>
          </a:xfrm>
          <a:prstGeom prst="rect">
            <a:avLst/>
          </a:prstGeom>
        </p:spPr>
      </p:pic>
      <p:pic>
        <p:nvPicPr>
          <p:cNvPr id="5" name="Изображение 4" descr="5820664e7072b1583e8fa27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165" y="1085215"/>
            <a:ext cx="5563235" cy="52603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935" y="95885"/>
            <a:ext cx="5588635" cy="629285"/>
          </a:xfrm>
        </p:spPr>
        <p:txBody>
          <a:bodyPr wrap="square" lIns="0" tIns="0" rIns="0" bIns="0" anchor="b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Первая Интегральная схема.</a:t>
            </a:r>
            <a:endParaRPr lang="en-US" spc="0" dirty="0">
              <a:latin typeface="+mj-lt"/>
            </a:endParaRPr>
          </a:p>
        </p:txBody>
      </p:sp>
      <p:sp>
        <p:nvSpPr>
          <p:cNvPr id="4" name="矩形 3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2700000">
            <a:off x="1442970" y="1835400"/>
            <a:ext cx="3492000" cy="3492000"/>
          </a:xfrm>
          <a:prstGeom prst="rect">
            <a:avLst/>
          </a:prstGeom>
          <a:noFill/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5889625" y="1433195"/>
            <a:ext cx="5622925" cy="401256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ctr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</a:rPr>
              <a:t>Килби, соединил резисторы, конденсаторы и транзистор на кремнеевой подложке. Это стало революцией в миниатюризации электроники.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pic>
        <p:nvPicPr>
          <p:cNvPr id="2" name="Изображение 1" descr="maket_integral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15" y="2326005"/>
            <a:ext cx="4232275" cy="25107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images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" y="1851025"/>
            <a:ext cx="2360295" cy="3465830"/>
          </a:xfrm>
          <a:prstGeom prst="rect">
            <a:avLst/>
          </a:prstGeom>
        </p:spPr>
      </p:pic>
      <p:pic>
        <p:nvPicPr>
          <p:cNvPr id="5" name="Изображение 4" descr="5820664e7072b1583e8fa27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" y="989965"/>
            <a:ext cx="2780665" cy="483489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3115310" y="1217930"/>
            <a:ext cx="85750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latin typeface="Bahnschrift" panose="020B0502040204020203" charset="0"/>
                <a:cs typeface="Bahnschrift" panose="020B0502040204020203" charset="0"/>
              </a:rPr>
              <a:t>Незадолго до этого, в том же 1958 году  Роберт Нойс, работая в </a:t>
            </a: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Fairchild Semiconductor</a:t>
            </a:r>
            <a:r>
              <a:rPr lang="ru-RU" altLang="en-US">
                <a:latin typeface="Bahnschrift" panose="020B0502040204020203" charset="0"/>
                <a:cs typeface="Bahnschrift" panose="020B0502040204020203" charset="0"/>
              </a:rPr>
              <a:t>, независимо разработал свой вариант микросхемы, используя технологию пленок.</a:t>
            </a:r>
            <a:br>
              <a:rPr lang="ru-RU" altLang="en-US">
                <a:latin typeface="Bahnschrift" panose="020B0502040204020203" charset="0"/>
                <a:cs typeface="Bahnschrift" panose="020B0502040204020203" charset="0"/>
              </a:rPr>
            </a:br>
            <a:endParaRPr lang="ru-RU" altLang="en-US">
              <a:latin typeface="Bahnschrift" panose="020B0502040204020203" charset="0"/>
              <a:cs typeface="Bahnschrift" panose="020B0502040204020203" charset="0"/>
            </a:endParaRPr>
          </a:p>
          <a:p>
            <a:r>
              <a:rPr lang="ru-RU" altLang="en-US">
                <a:latin typeface="Bahnschrift" panose="020B0502040204020203" charset="0"/>
                <a:cs typeface="Bahnschrift" panose="020B0502040204020203" charset="0"/>
              </a:rPr>
              <a:t>Технология плёнок позволила Нойсу создать более сложные микросхемы, чем Килби.</a:t>
            </a:r>
            <a:endParaRPr lang="ru-RU" altLang="en-US">
              <a:latin typeface="Bahnschrift" panose="020B0502040204020203" charset="0"/>
              <a:cs typeface="Bahnschrift" panose="020B0502040204020203" charset="0"/>
            </a:endParaRPr>
          </a:p>
          <a:p>
            <a:endParaRPr lang="ru-RU" altLang="en-US">
              <a:latin typeface="Bahnschrift" panose="020B0502040204020203" charset="0"/>
              <a:cs typeface="Bahnschrift" panose="020B0502040204020203" charset="0"/>
            </a:endParaRPr>
          </a:p>
          <a:p>
            <a:r>
              <a:rPr lang="ru-RU" altLang="en-US">
                <a:latin typeface="Bahnschrift" panose="020B0502040204020203" charset="0"/>
                <a:cs typeface="Bahnschrift" panose="020B0502040204020203" charset="0"/>
              </a:rPr>
              <a:t>Позже, более технологически продвинутая разработка Нойса впоследствии привела к созданию компании </a:t>
            </a:r>
            <a:r>
              <a:rPr lang="en-US" altLang="en-US">
                <a:latin typeface="Bahnschrift" panose="020B0502040204020203" charset="0"/>
                <a:cs typeface="Bahnschrift" panose="020B0502040204020203" charset="0"/>
              </a:rPr>
              <a:t>Intel</a:t>
            </a:r>
            <a:r>
              <a:rPr lang="ru-RU" altLang="en-US">
                <a:latin typeface="Bahnschrift" panose="020B0502040204020203" charset="0"/>
                <a:cs typeface="Bahnschrift" panose="020B0502040204020203" charset="0"/>
              </a:rPr>
              <a:t> и дальнейшему развитию микроэлектроники.</a:t>
            </a:r>
            <a:endParaRPr lang="ru-RU" altLang="en-US">
              <a:latin typeface="Bahnschrift" panose="020B0502040204020203" charset="0"/>
              <a:cs typeface="Bahnschrift" panose="020B0502040204020203" charset="0"/>
            </a:endParaRPr>
          </a:p>
          <a:p>
            <a:endParaRPr lang="ru-RU" altLang="en-US">
              <a:latin typeface="Bahnschrift" panose="020B0502040204020203" charset="0"/>
              <a:cs typeface="Bahnschrift" panose="020B0502040204020203" charset="0"/>
            </a:endParaRPr>
          </a:p>
          <a:p>
            <a:endParaRPr lang="ru-RU" altLang="en-US">
              <a:latin typeface="Bahnschrift" panose="020B0502040204020203" charset="0"/>
              <a:cs typeface="Bahnschrift" panose="020B0502040204020203" charset="0"/>
            </a:endParaRPr>
          </a:p>
          <a:p>
            <a:endParaRPr lang="ru-RU" altLang="en-US">
              <a:latin typeface="Bahnschrift" panose="020B0502040204020203" charset="0"/>
              <a:cs typeface="Bahnschrift" panose="020B0502040204020203" charset="0"/>
            </a:endParaRPr>
          </a:p>
          <a:p>
            <a:r>
              <a:rPr lang="ru-RU" altLang="en-US">
                <a:latin typeface="Bahnschrift" panose="020B0502040204020203" charset="0"/>
                <a:cs typeface="Bahnschrift" panose="020B0502040204020203" charset="0"/>
              </a:rPr>
              <a:t>Несмотря на конкуренцию между Килби и Нойсом, оба внесли огромный вклад в будущее микроэлектроники.</a:t>
            </a:r>
            <a:endParaRPr lang="ru-RU" altLang="en-US"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8597265" y="80645"/>
            <a:ext cx="3421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600">
                <a:latin typeface="Bahnschrift" panose="020B0502040204020203" charset="0"/>
                <a:cs typeface="Bahnschrift" panose="020B0502040204020203" charset="0"/>
              </a:rPr>
              <a:t>Роберт Нойс</a:t>
            </a:r>
            <a:endParaRPr lang="ru-RU" altLang="en-US" sz="3600">
              <a:latin typeface="Bahnschrift" panose="020B0502040204020203" charset="0"/>
              <a:cs typeface="Bahnschrift" panose="020B0502040204020203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Прямоугольник 14"/>
          <p:cNvSpPr/>
          <p:nvPr/>
        </p:nvSpPr>
        <p:spPr>
          <a:xfrm>
            <a:off x="635" y="0"/>
            <a:ext cx="12261215" cy="12795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40055" y="2704465"/>
            <a:ext cx="11382375" cy="1016000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pPr marL="0" indent="0">
              <a:spcBef>
                <a:spcPts val="2400"/>
              </a:spcBef>
              <a:spcAft>
                <a:spcPts val="2400"/>
              </a:spcAft>
            </a:pPr>
            <a:r>
              <a:rPr lang="ru-RU" altLang="zh-CN" sz="4000" b="1" i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ea typeface="HelveticaNeueCyr"/>
                <a:cs typeface="Arial Black" panose="020B0A04020102020204" charset="0"/>
              </a:rPr>
              <a:t>Технологии производства микросхем</a:t>
            </a:r>
            <a:endParaRPr lang="ru-RU" altLang="zh-CN" sz="4000" b="1" i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ea typeface="HelveticaNeueCyr"/>
              <a:cs typeface="Arial Black" panose="020B0A0402010202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2355" y="69920"/>
            <a:ext cx="10800000" cy="792000"/>
          </a:xfrm>
        </p:spPr>
        <p:txBody>
          <a:bodyPr/>
          <a:p>
            <a:r>
              <a:rPr lang="ru-RU" altLang="en-US"/>
              <a:t>Технология производства микросхем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369570" y="1080135"/>
            <a:ext cx="2193925" cy="36830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ru-RU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Фотолитография</a:t>
            </a:r>
            <a:endParaRPr lang="ru-RU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Изображение 8" descr="ACS300-Gen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930" y="988060"/>
            <a:ext cx="4000500" cy="400050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7165340" y="4935220"/>
            <a:ext cx="4767580" cy="459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Современная система фотолитографии</a:t>
            </a:r>
            <a:endParaRPr lang="ru-RU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102985" y="1146810"/>
            <a:ext cx="5212080" cy="49098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307340" y="1666875"/>
            <a:ext cx="555942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>
                <a:latin typeface="Bahnschrift" panose="020B0502040204020203" charset="0"/>
                <a:cs typeface="Bahnschrift" panose="020B0502040204020203" charset="0"/>
              </a:rPr>
              <a:t>Фотолитография — метод получения определённого рисунка на поверхности материала, широко используемый в микроэлектронике и других видах микротехнологий, а также в производстве печатных плат. Один из основных приёмов планарной технологии, используемой в производстве полупроводниковых приборов.</a:t>
            </a:r>
            <a:endParaRPr lang="ru-RU" altLang="en-US" sz="1600">
              <a:latin typeface="Bahnschrift" panose="020B0502040204020203" charset="0"/>
              <a:cs typeface="Bahnschrift" panose="020B0502040204020203" charset="0"/>
            </a:endParaRPr>
          </a:p>
          <a:p>
            <a:endParaRPr lang="ru-RU" altLang="en-US" sz="1600">
              <a:latin typeface="Bahnschrift" panose="020B0502040204020203" charset="0"/>
              <a:cs typeface="Bahnschrift" panose="020B0502040204020203" charset="0"/>
            </a:endParaRPr>
          </a:p>
          <a:p>
            <a:r>
              <a:rPr lang="ru-RU" altLang="en-US" sz="1600">
                <a:latin typeface="Bahnschrift" panose="020B0502040204020203" charset="0"/>
                <a:cs typeface="Bahnschrift" panose="020B0502040204020203" charset="0"/>
              </a:rPr>
              <a:t>Суть процесса фотолитографии сводится к тому, что вначале на обрабатываемую поверхность наносится тонкая фоточувствительная полимерная плёнка (фоторезист). Затем эта плёнка засвечивается через фотошаблон с заданным рисунком. Далее проэкспонированные участки удаляются в проявителе. Получившийся на фоторезисте рисунок используется для таких технологических этапов планарной технологии, как травление, электроосаждение, вакуумное напыление и другие. После проведения одного из этих процессов оставшийся, не удалённый при проявлении, фоторезист также удаляется.</a:t>
            </a:r>
            <a:endParaRPr lang="ru-RU" altLang="en-US" sz="1600">
              <a:latin typeface="Bahnschrift" panose="020B0502040204020203" charset="0"/>
              <a:cs typeface="Bahnschrift" panose="020B0502040204020203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012355" y="69920"/>
            <a:ext cx="10800000" cy="792000"/>
          </a:xfrm>
        </p:spPr>
        <p:txBody>
          <a:bodyPr/>
          <a:p>
            <a:r>
              <a:rPr lang="ru-RU" altLang="en-US"/>
              <a:t>Технология производства микросхем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262890" y="1080135"/>
            <a:ext cx="2555875" cy="64516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ru-RU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Электролитическое осаждение</a:t>
            </a:r>
            <a:endParaRPr lang="ru-RU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62890" y="1943735"/>
            <a:ext cx="4643755" cy="3143885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en-US" altLang="zh-CN" sz="1900" b="0" i="0">
                <a:solidFill>
                  <a:schemeClr val="tx1"/>
                </a:solidFill>
                <a:effectLst/>
                <a:latin typeface="Bahnschrift" panose="020B0502040204020203" charset="0"/>
                <a:ea typeface="Google Sans"/>
                <a:cs typeface="Bahnschrift" panose="020B0502040204020203" charset="0"/>
              </a:rPr>
              <a:t>Плазменно-электролитическое осаждение или оксидирование (ПЭО) - формирование неорганических поверхностных структур на проводящих электрический ток материалах</a:t>
            </a:r>
            <a:endParaRPr lang="en-US" altLang="zh-CN" sz="1900" b="0" i="0">
              <a:solidFill>
                <a:schemeClr val="tx1"/>
              </a:solidFill>
              <a:effectLst/>
              <a:latin typeface="Bahnschrift" panose="020B0502040204020203" charset="0"/>
              <a:ea typeface="Google Sans"/>
              <a:cs typeface="Bahnschrift" panose="020B0502040204020203" charset="0"/>
            </a:endParaRPr>
          </a:p>
          <a:p>
            <a:pPr marL="0" indent="0"/>
            <a:endParaRPr lang="en-US" altLang="zh-CN" sz="1900" b="0" i="0">
              <a:solidFill>
                <a:schemeClr val="tx1"/>
              </a:solidFill>
              <a:effectLst/>
              <a:latin typeface="Bahnschrift" panose="020B0502040204020203" charset="0"/>
              <a:ea typeface="Google Sans"/>
              <a:cs typeface="Bahnschrift" panose="020B0502040204020203" charset="0"/>
            </a:endParaRPr>
          </a:p>
          <a:p>
            <a:pPr marL="0" indent="0"/>
            <a:r>
              <a:rPr lang="en-US" altLang="zh-CN" sz="1900" b="0" i="0">
                <a:solidFill>
                  <a:schemeClr val="tx1"/>
                </a:solidFill>
                <a:effectLst/>
                <a:latin typeface="Bahnschrift" panose="020B0502040204020203" charset="0"/>
                <a:ea typeface="Google Sans"/>
                <a:cs typeface="Bahnschrift" panose="020B0502040204020203" charset="0"/>
              </a:rPr>
              <a:t>Оно позволяет формировать как однородные по составу, так и многокомпонентные аморфные и наноструктурированные покрытия из металлов, их сплавов и полупроводников с хорошей адгезией к подложке.</a:t>
            </a:r>
            <a:endParaRPr lang="en-US" altLang="zh-CN" sz="1900" b="0" i="0">
              <a:solidFill>
                <a:schemeClr val="tx1"/>
              </a:solidFill>
              <a:effectLst/>
              <a:latin typeface="Bahnschrift" panose="020B0502040204020203" charset="0"/>
              <a:ea typeface="Google Sans"/>
              <a:cs typeface="Bahnschrift" panose="020B0502040204020203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7020" y="1366520"/>
            <a:ext cx="3743960" cy="381571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6358890" y="5434965"/>
            <a:ext cx="4566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latin typeface="Arial Black" panose="020B0A04020102020204" charset="0"/>
                <a:cs typeface="Arial Black" panose="020B0A04020102020204" charset="0"/>
              </a:rPr>
              <a:t>Машина для электролитического осаждения</a:t>
            </a:r>
            <a:endParaRPr lang="ru-RU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076315" y="1111250"/>
            <a:ext cx="5132070" cy="52654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012355" y="69920"/>
            <a:ext cx="10800000" cy="792000"/>
          </a:xfrm>
        </p:spPr>
        <p:txBody>
          <a:bodyPr/>
          <a:p>
            <a:r>
              <a:rPr lang="ru-RU" altLang="en-US"/>
              <a:t>Технология производства микросхем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262890" y="1080135"/>
            <a:ext cx="3131185" cy="36830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ru-RU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Ионно-лучевая обработка</a:t>
            </a:r>
            <a:endParaRPr lang="ru-RU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62890" y="1816735"/>
            <a:ext cx="4222750" cy="2642870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en-US" altLang="zh-CN" sz="2400" b="1" i="0">
                <a:solidFill>
                  <a:srgbClr val="202122"/>
                </a:solidFill>
                <a:latin typeface="Bahnschrift SemiBold" panose="020B0502040204020203" charset="0"/>
                <a:ea typeface="sans-serif"/>
                <a:cs typeface="Bahnschrift SemiBold" panose="020B0502040204020203" charset="0"/>
              </a:rPr>
              <a:t>Электронно-лучевая обработка — широкий спектр процессов (технологий), при которых для технологических целей используют остросфокусированный пучок электронов, движущихся с большой скоростью.</a:t>
            </a:r>
            <a:endParaRPr lang="en-US" altLang="zh-CN" sz="2400" b="1" i="0">
              <a:solidFill>
                <a:srgbClr val="202122"/>
              </a:solidFill>
              <a:latin typeface="Bahnschrift SemiBold" panose="020B0502040204020203" charset="0"/>
              <a:ea typeface="sans-serif"/>
              <a:cs typeface="Bahnschrift SemiBold" panose="020B0502040204020203" charset="0"/>
            </a:endParaRPr>
          </a:p>
        </p:txBody>
      </p:sp>
      <p:pic>
        <p:nvPicPr>
          <p:cNvPr id="5" name="Изображение 4" descr="cab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9440" y="1731645"/>
            <a:ext cx="5715000" cy="367284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6096000" y="5700395"/>
            <a:ext cx="4946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latin typeface="Arial Black" panose="020B0A04020102020204" charset="0"/>
                <a:cs typeface="Arial Black" panose="020B0A04020102020204" charset="0"/>
              </a:rPr>
              <a:t>Электронно-лучевой литограф</a:t>
            </a:r>
            <a:endParaRPr lang="ru-RU" altLang="en-US" sz="2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13350" y="1360170"/>
            <a:ext cx="6795770" cy="51231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Текстовое поле 8"/>
          <p:cNvSpPr txBox="1"/>
          <p:nvPr/>
        </p:nvSpPr>
        <p:spPr>
          <a:xfrm>
            <a:off x="613410" y="2704465"/>
            <a:ext cx="10800715" cy="1016000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pPr marL="0" indent="0">
              <a:spcBef>
                <a:spcPts val="2400"/>
              </a:spcBef>
              <a:spcAft>
                <a:spcPts val="2400"/>
              </a:spcAft>
            </a:pPr>
            <a:r>
              <a:rPr lang="en-US" altLang="zh-CN" sz="4000" b="1" i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ea typeface="HelveticaNeueCyr"/>
                <a:cs typeface="Arial Black" panose="020B0A04020102020204" charset="0"/>
              </a:rPr>
              <a:t>Этапы создания интегральных схем</a:t>
            </a:r>
            <a:endParaRPr lang="en-US" altLang="zh-CN" sz="4000" b="1" i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ea typeface="HelveticaNeueCyr"/>
              <a:cs typeface="Arial Black" panose="020B0A0402010202020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35" y="0"/>
            <a:ext cx="12261215" cy="12795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7"/>
  <p:tag name="KSO_WM_UNIT_ID" val="custom20238337_1*a*1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7_1*i*1"/>
  <p:tag name="KSO_WM_TEMPLATE_CATEGORY" val="custom"/>
  <p:tag name="KSO_WM_TEMPLATE_INDEX" val="20238337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TEXT_FILL_FORE_SCHEMECOLOR_INDEX_BRIGHTNESS" val="0.25"/>
  <p:tag name="KSO_WM_DIAGRAM_MAX_ITEMCNT" val="1"/>
  <p:tag name="KSO_WM_DIAGRAM_MIN_ITEMCNT" val="1"/>
  <p:tag name="KSO_WM_DIAGRAM_VIRTUALLY_FRAME" val="{&quot;height&quot;:440.4717322834646,&quot;left&quot;:349.6,&quot;top&quot;:106.57826771653541,&quot;width&quot;:556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0_1*l_h_f*1_1_1"/>
  <p:tag name="KSO_WM_TEMPLATE_CATEGORY" val="diagram"/>
  <p:tag name="KSO_WM_TEMPLATE_INDEX" val="20237950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UNIT_TEXT_FILL_FORE_SCHEMECOLOR_INDEX" val="1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96.85*240.022"/>
  <p:tag name="KSO_WM_SLIDE_POSITION" val="500.625*186.57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337"/>
  <p:tag name="KSO_WM_TEMPLATE_SUBCATEGORY" val="0"/>
  <p:tag name="KSO_WM_SLIDE_INDEX" val="1"/>
  <p:tag name="KSO_WM_TAG_VERSION" val="3.0"/>
  <p:tag name="KSO_WM_SLIDE_ID" val="custom20238337_1"/>
  <p:tag name="KSO_WM_SLIDE_ITEM_CNT" val="1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38337"/>
</p:tagLst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9033</Words>
  <Application>WPS Presentation</Application>
  <PresentationFormat>宽屏</PresentationFormat>
  <Paragraphs>134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4" baseType="lpstr">
      <vt:lpstr>Arial</vt:lpstr>
      <vt:lpstr>SimSun</vt:lpstr>
      <vt:lpstr>Wingdings</vt:lpstr>
      <vt:lpstr>Calibri Light</vt:lpstr>
      <vt:lpstr>Arial Unicode MS</vt:lpstr>
      <vt:lpstr>Microsoft YaHei</vt:lpstr>
      <vt:lpstr>Calibri</vt:lpstr>
      <vt:lpstr>Arial Black</vt:lpstr>
      <vt:lpstr>Bahnschrift Condensed</vt:lpstr>
      <vt:lpstr>Bahnschrift Light</vt:lpstr>
      <vt:lpstr>Bahnschrift SemiBold</vt:lpstr>
      <vt:lpstr>Bahnschrift SemiBold SemiConden</vt:lpstr>
      <vt:lpstr>Bahnschrift</vt:lpstr>
      <vt:lpstr>Bahnschrift SemiLight</vt:lpstr>
      <vt:lpstr>Bahnschrift SemiCondensed</vt:lpstr>
      <vt:lpstr>Bahnschrift SemiBold Condensed</vt:lpstr>
      <vt:lpstr>Bahnschrift Light SemiCondensed</vt:lpstr>
      <vt:lpstr>Bahnschrift Light Condensed</vt:lpstr>
      <vt:lpstr>FiraSans</vt:lpstr>
      <vt:lpstr>Segoe Print</vt:lpstr>
      <vt:lpstr>Google Sans</vt:lpstr>
      <vt:lpstr>sans-serif</vt:lpstr>
      <vt:lpstr>Muller</vt:lpstr>
      <vt:lpstr>HelveticaNeueCyr</vt:lpstr>
      <vt:lpstr>Arial</vt:lpstr>
      <vt:lpstr>Communications and Dialogues</vt:lpstr>
      <vt:lpstr>PowerPoint 演示文稿</vt:lpstr>
      <vt:lpstr>PowerPoint 演示文稿</vt:lpstr>
      <vt:lpstr>Первая Интегральная схема.</vt:lpstr>
      <vt:lpstr>PowerPoint 演示文稿</vt:lpstr>
      <vt:lpstr>PowerPoint 演示文稿</vt:lpstr>
      <vt:lpstr>PowerPoint 演示文稿</vt:lpstr>
      <vt:lpstr>Технология производства микросхем</vt:lpstr>
      <vt:lpstr>Технология производства микросхем</vt:lpstr>
      <vt:lpstr>Технология производства микросхем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fomen</dc:creator>
  <cp:lastModifiedBy>ZIGZAG png.</cp:lastModifiedBy>
  <cp:revision>3</cp:revision>
  <dcterms:created xsi:type="dcterms:W3CDTF">2024-12-09T17:14:46Z</dcterms:created>
  <dcterms:modified xsi:type="dcterms:W3CDTF">2024-12-09T20:00:17Z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1049-12.2.0.18639</vt:lpwstr>
  </property>
  <property fmtid="{D5CDD505-2E9C-101B-9397-08002B2CF9AE}" pid="3" name="ICV">
    <vt:lpwstr>2748DCFB0BA549489B8AC7EA40870B19_13</vt:lpwstr>
  </property>
</Properties>
</file>